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7" r:id="rId2"/>
    <p:sldId id="296" r:id="rId3"/>
    <p:sldId id="294" r:id="rId4"/>
    <p:sldId id="297" r:id="rId5"/>
    <p:sldId id="298" r:id="rId6"/>
    <p:sldId id="290" r:id="rId7"/>
    <p:sldId id="288" r:id="rId8"/>
    <p:sldId id="286" r:id="rId9"/>
    <p:sldId id="261" r:id="rId10"/>
    <p:sldId id="293" r:id="rId11"/>
    <p:sldId id="291" r:id="rId12"/>
    <p:sldId id="292" r:id="rId13"/>
  </p:sldIdLst>
  <p:sldSz cx="9906000" cy="6858000" type="A4"/>
  <p:notesSz cx="6888163" cy="100203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96E1C"/>
    <a:srgbClr val="CC00CC"/>
    <a:srgbClr val="B000B0"/>
    <a:srgbClr val="385D8A"/>
    <a:srgbClr val="6F751D"/>
    <a:srgbClr val="00DE64"/>
    <a:srgbClr val="7A01FF"/>
    <a:srgbClr val="9600D2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4" autoAdjust="0"/>
    <p:restoredTop sz="99900" autoAdjust="0"/>
  </p:normalViewPr>
  <p:slideViewPr>
    <p:cSldViewPr snapToGrid="0">
      <p:cViewPr varScale="1">
        <p:scale>
          <a:sx n="103" d="100"/>
          <a:sy n="103" d="100"/>
        </p:scale>
        <p:origin x="-94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A73D70-3928-4A73-9DBC-5A318607CD4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108BDA1-B9EB-4C00-8A40-8362423389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43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2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11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7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56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53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52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1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6506" y="0"/>
            <a:ext cx="8904194" cy="692696"/>
          </a:xfrm>
        </p:spPr>
        <p:txBody>
          <a:bodyPr>
            <a:normAutofit/>
          </a:bodyPr>
          <a:lstStyle>
            <a:lvl1pPr algn="ctr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0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496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9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6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8AB-E0E0-47A8-94DE-2ED84B6550A8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1A5A-29A1-45BC-B3BA-25FAC944B8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52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o.caltech.edu/video/ligo20160211v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journals.aps.org/prl/pdf/10.1103/PhysRevLett.116.061102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" y="248653"/>
            <a:ext cx="9905999" cy="1620251"/>
          </a:xfrm>
        </p:spPr>
        <p:txBody>
          <a:bodyPr>
            <a:noAutofit/>
          </a:bodyPr>
          <a:lstStyle/>
          <a:p>
            <a:r>
              <a:rPr lang="nb-NO" sz="4000" dirty="0" smtClean="0"/>
              <a:t>Gravitasjonsbølger og </a:t>
            </a:r>
            <a:br>
              <a:rPr lang="nb-NO" sz="4000" dirty="0" smtClean="0"/>
            </a:br>
            <a:r>
              <a:rPr lang="nb-NO" sz="4000" dirty="0" smtClean="0"/>
              <a:t>LIGO-detektorene</a:t>
            </a:r>
            <a:br>
              <a:rPr lang="nb-NO" sz="4000" dirty="0" smtClean="0"/>
            </a:br>
            <a:r>
              <a:rPr lang="nb-NO" sz="1400" dirty="0" smtClean="0"/>
              <a:t>Foredrag for TAF. 23. april 2016, </a:t>
            </a:r>
            <a:r>
              <a:rPr lang="nb-NO" sz="1400" dirty="0"/>
              <a:t>Erlend </a:t>
            </a:r>
            <a:r>
              <a:rPr lang="nb-NO" sz="1400" dirty="0" smtClean="0"/>
              <a:t>Rønnekleiv </a:t>
            </a:r>
            <a:endParaRPr lang="nb-NO" sz="3600" dirty="0"/>
          </a:p>
        </p:txBody>
      </p:sp>
      <p:pic>
        <p:nvPicPr>
          <p:cNvPr id="63" name="Picture 4" descr="http://www.tokoulouri.com/content/uploads/2016/02/grav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2089544"/>
            <a:ext cx="4686301" cy="26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igo.caltech.edu/system/media_files/binaries/180/original/LIGOs_Dual_Detectors.jpg?1431726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3" y="5085764"/>
            <a:ext cx="7010396" cy="17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s://upload.wikimedia.org/wikipedia/commons/thumb/d/d4/LIGO_schematic_%28multilang%29.svg/1125px-LIGO_schematic_%28multilang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723689"/>
            <a:ext cx="22701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d3n8a8pro7vhmx.cloudfront.net/columbia222/pages/126/attachments/original/1455915430/gravitational-wave-chat-hi-rez.jpg?1455915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666572"/>
            <a:ext cx="1771650" cy="13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06506" y="0"/>
            <a:ext cx="8904194" cy="1543050"/>
          </a:xfrm>
        </p:spPr>
        <p:txBody>
          <a:bodyPr>
            <a:normAutofit/>
          </a:bodyPr>
          <a:lstStyle/>
          <a:p>
            <a:r>
              <a:rPr lang="nb-NO" dirty="0" smtClean="0"/>
              <a:t>Gravitasjonsbølge-astronomi</a:t>
            </a:r>
            <a:r>
              <a:rPr lang="nb-NO" sz="3600" b="0" dirty="0"/>
              <a:t/>
            </a:r>
            <a:br>
              <a:rPr lang="nb-NO" sz="3600" b="0" dirty="0"/>
            </a:b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1269343" y="1704975"/>
            <a:ext cx="7404184" cy="4716466"/>
            <a:chOff x="616043" y="990600"/>
            <a:chExt cx="8672683" cy="5524500"/>
          </a:xfrm>
        </p:grpSpPr>
        <p:pic>
          <p:nvPicPr>
            <p:cNvPr id="17410" name="Picture 2" descr="https://upload.wikimedia.org/wikipedia/commons/a/af/Gravitational-wave_detector_sensitivities_and_astrophysical_gravitational-wave_sourc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43" y="990600"/>
              <a:ext cx="8672683" cy="55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kstSylinder 2"/>
            <p:cNvSpPr txBox="1"/>
            <p:nvPr/>
          </p:nvSpPr>
          <p:spPr>
            <a:xfrm>
              <a:off x="6536301" y="5537789"/>
              <a:ext cx="1185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/>
                <a:t>1s – 1 ms</a:t>
              </a:r>
              <a:endParaRPr lang="nb-NO" sz="1600" dirty="0"/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4535540" y="5537789"/>
              <a:ext cx="1568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/>
                <a:t>3 timer –  1 s</a:t>
              </a:r>
              <a:endParaRPr lang="nb-NO" sz="1600" dirty="0"/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1484811" y="5537789"/>
              <a:ext cx="2106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/>
                <a:t>100 år –  1 måned</a:t>
              </a:r>
              <a:endParaRPr lang="nb-NO" sz="1600" dirty="0"/>
            </a:p>
          </p:txBody>
        </p:sp>
      </p:grpSp>
      <p:sp>
        <p:nvSpPr>
          <p:cNvPr id="7" name="TekstSylinder 6"/>
          <p:cNvSpPr txBox="1"/>
          <p:nvPr/>
        </p:nvSpPr>
        <p:spPr>
          <a:xfrm>
            <a:off x="4645971" y="1010334"/>
            <a:ext cx="144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</a:rPr>
              <a:t>Rombaserte </a:t>
            </a:r>
          </a:p>
          <a:p>
            <a:pPr algn="ctr"/>
            <a:r>
              <a:rPr lang="nb-NO" sz="1600" b="1" dirty="0" smtClean="0">
                <a:solidFill>
                  <a:srgbClr val="0000FF"/>
                </a:solidFill>
              </a:rPr>
              <a:t>interferometre</a:t>
            </a:r>
            <a:endParaRPr lang="nb-NO" sz="1600" b="1" dirty="0">
              <a:solidFill>
                <a:srgbClr val="0000FF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421999" y="1010334"/>
            <a:ext cx="144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</a:rPr>
              <a:t>Bakkebaserte </a:t>
            </a:r>
          </a:p>
          <a:p>
            <a:pPr algn="ctr"/>
            <a:r>
              <a:rPr lang="nb-NO" sz="1600" b="1" dirty="0" smtClean="0">
                <a:solidFill>
                  <a:srgbClr val="0000FF"/>
                </a:solidFill>
              </a:rPr>
              <a:t>interferometre</a:t>
            </a:r>
            <a:endParaRPr lang="nb-NO" sz="1600" b="1" dirty="0">
              <a:solidFill>
                <a:srgbClr val="0000FF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823431" y="1010334"/>
            <a:ext cx="1948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 smtClean="0">
                <a:solidFill>
                  <a:srgbClr val="0000FF"/>
                </a:solidFill>
              </a:rPr>
              <a:t>Pulsar-målinger </a:t>
            </a:r>
            <a:r>
              <a:rPr lang="nb-NO" sz="1600" b="1" dirty="0" smtClean="0">
                <a:solidFill>
                  <a:srgbClr val="0000FF"/>
                </a:solidFill>
              </a:rPr>
              <a:t>med</a:t>
            </a:r>
            <a:br>
              <a:rPr lang="nb-NO" sz="1600" b="1" dirty="0" smtClean="0">
                <a:solidFill>
                  <a:srgbClr val="0000FF"/>
                </a:solidFill>
              </a:rPr>
            </a:br>
            <a:r>
              <a:rPr lang="nb-NO" sz="1600" b="1" dirty="0" smtClean="0">
                <a:solidFill>
                  <a:srgbClr val="0000FF"/>
                </a:solidFill>
              </a:rPr>
              <a:t>radioteleskop</a:t>
            </a:r>
            <a:endParaRPr lang="nb-NO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06506" y="0"/>
            <a:ext cx="8904194" cy="1266084"/>
          </a:xfrm>
        </p:spPr>
        <p:txBody>
          <a:bodyPr>
            <a:normAutofit/>
          </a:bodyPr>
          <a:lstStyle/>
          <a:p>
            <a:r>
              <a:rPr lang="nb-NO" sz="2800" dirty="0" err="1" smtClean="0">
                <a:solidFill>
                  <a:srgbClr val="0000FF"/>
                </a:solidFill>
              </a:rPr>
              <a:t>eLISA</a:t>
            </a:r>
            <a:r>
              <a:rPr lang="nb-NO" sz="2800" dirty="0" smtClean="0">
                <a:solidFill>
                  <a:srgbClr val="0000FF"/>
                </a:solidFill>
              </a:rPr>
              <a:t>: </a:t>
            </a:r>
            <a:r>
              <a:rPr lang="nb-NO" sz="2800" dirty="0" smtClean="0"/>
              <a:t>Rombasert interferometer</a:t>
            </a:r>
            <a:br>
              <a:rPr lang="nb-NO" sz="2800" dirty="0" smtClean="0"/>
            </a:br>
            <a:r>
              <a:rPr lang="nb-NO" sz="2000" b="0" dirty="0" err="1" smtClean="0"/>
              <a:t>Evolved</a:t>
            </a:r>
            <a:r>
              <a:rPr lang="nb-NO" sz="2000" b="0" dirty="0" smtClean="0"/>
              <a:t> </a:t>
            </a:r>
            <a:r>
              <a:rPr lang="nb-NO" sz="2000" b="0" dirty="0"/>
              <a:t>Laser Interferometer Space </a:t>
            </a:r>
            <a:r>
              <a:rPr lang="nb-NO" sz="2000" b="0" dirty="0" smtClean="0"/>
              <a:t>Antenna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kstSylinder 41"/>
          <p:cNvSpPr txBox="1"/>
          <p:nvPr/>
        </p:nvSpPr>
        <p:spPr>
          <a:xfrm>
            <a:off x="1633637" y="1266084"/>
            <a:ext cx="5729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Europeisk prosjekt.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Interferometre mellom tre romskip i bane rundt sola.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Lange armer (1 million km). Kan detektere bølger med periode fra 1 s og opp mot 1 døgn.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Mulig utplassering i 2034.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16386" name="Picture 2" descr="E:\Arkiv\TAF\Møter\Grevitasjonsbolger\LISA_mo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63373"/>
            <a:ext cx="4333875" cy="319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Arkiv\TAF\Møter\Grevitasjonsbolger\LISA_GW+_effec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833887"/>
            <a:ext cx="4114800" cy="25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95250" y="3325842"/>
            <a:ext cx="5124450" cy="50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5250" y="6362701"/>
            <a:ext cx="512445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95250" y="3743325"/>
            <a:ext cx="257175" cy="297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0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06506" y="0"/>
            <a:ext cx="8904194" cy="1543050"/>
          </a:xfrm>
        </p:spPr>
        <p:txBody>
          <a:bodyPr>
            <a:normAutofit fontScale="90000"/>
          </a:bodyPr>
          <a:lstStyle/>
          <a:p>
            <a:r>
              <a:rPr lang="nb-NO" sz="2700" dirty="0"/>
              <a:t> </a:t>
            </a:r>
            <a:r>
              <a:rPr lang="nb-NO" sz="2700" dirty="0" smtClean="0">
                <a:solidFill>
                  <a:srgbClr val="0000FF"/>
                </a:solidFill>
              </a:rPr>
              <a:t>EPTA: </a:t>
            </a:r>
            <a:r>
              <a:rPr lang="nb-NO" sz="2700" dirty="0" smtClean="0"/>
              <a:t>Gravitasjonsbølgedetektor vha. radioteleskop og pulsarer</a:t>
            </a:r>
            <a:r>
              <a:rPr lang="nb-NO" sz="2700" dirty="0"/>
              <a:t/>
            </a:r>
            <a:br>
              <a:rPr lang="nb-NO" sz="2700" dirty="0"/>
            </a:br>
            <a:r>
              <a:rPr lang="nb-NO" sz="2000" b="0" dirty="0"/>
              <a:t>European Pulsar Timing Array</a:t>
            </a:r>
            <a:r>
              <a:rPr lang="nb-NO" sz="3600" b="0" dirty="0"/>
              <a:t/>
            </a:r>
            <a:br>
              <a:rPr lang="nb-NO" sz="3600" b="0" dirty="0"/>
            </a:b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kstSylinder 41"/>
          <p:cNvSpPr txBox="1"/>
          <p:nvPr/>
        </p:nvSpPr>
        <p:spPr>
          <a:xfrm>
            <a:off x="1633637" y="1266084"/>
            <a:ext cx="57291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Europeisk prosjekt.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Radioteleskoper måler ankomsttid for pulser fra svært stabile pulsarer.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Registrerer strekking av rommet på galaktisk skala.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064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Gravitasjon og gravitasjonsbølger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725015" y="773339"/>
            <a:ext cx="85428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En masse som er i ro </a:t>
            </a:r>
            <a:r>
              <a:rPr lang="nb-NO" dirty="0" smtClean="0"/>
              <a:t>forårsaker et gravitasjonsfelt som peker mot massen. </a:t>
            </a:r>
            <a:br>
              <a:rPr lang="nb-NO" dirty="0" smtClean="0"/>
            </a:br>
            <a:r>
              <a:rPr lang="nb-NO" dirty="0" smtClean="0"/>
              <a:t>Feltstyrken avtar som</a:t>
            </a:r>
            <a:r>
              <a:rPr lang="nb-NO" dirty="0" smtClean="0">
                <a:sym typeface="Symbol"/>
              </a:rPr>
              <a:t> 1/</a:t>
            </a:r>
            <a:r>
              <a:rPr lang="nb-NO" dirty="0" smtClean="0"/>
              <a:t>r</a:t>
            </a:r>
            <a:r>
              <a:rPr lang="nb-NO" baseline="30000" dirty="0" smtClean="0"/>
              <a:t>2</a:t>
            </a:r>
            <a:r>
              <a:rPr lang="nb-NO" dirty="0" smtClean="0"/>
              <a:t>, dvs. den avtar raskt med avstanden.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b="1" dirty="0" smtClean="0"/>
              <a:t>Gravitasjonsbølger:</a:t>
            </a:r>
            <a:r>
              <a:rPr lang="nb-NO" dirty="0" smtClean="0"/>
              <a:t> Akselerasjon av en </a:t>
            </a:r>
            <a:r>
              <a:rPr lang="nb-NO" u="sng" dirty="0" smtClean="0"/>
              <a:t>asymmetrisk fordelt</a:t>
            </a:r>
            <a:r>
              <a:rPr lang="nb-NO" dirty="0" smtClean="0"/>
              <a:t> masse produserer gravitasjonsbølger.  Bølgen «</a:t>
            </a:r>
            <a:r>
              <a:rPr lang="nb-NO" u="sng" dirty="0" smtClean="0"/>
              <a:t>strekker rommet</a:t>
            </a:r>
            <a:r>
              <a:rPr lang="nb-NO" dirty="0" smtClean="0"/>
              <a:t>» på tvers av forplantningsretningen. </a:t>
            </a:r>
            <a:br>
              <a:rPr lang="nb-NO" dirty="0" smtClean="0"/>
            </a:br>
            <a:r>
              <a:rPr lang="nb-NO" dirty="0" smtClean="0"/>
              <a:t>Den beveger seg med </a:t>
            </a:r>
            <a:r>
              <a:rPr lang="nb-NO" dirty="0"/>
              <a:t>lysets </a:t>
            </a:r>
            <a:r>
              <a:rPr lang="nb-NO" dirty="0" smtClean="0"/>
              <a:t>hastighet, og feltstyrken avtar som 1/r. </a:t>
            </a:r>
            <a:endParaRPr lang="nb-NO" dirty="0"/>
          </a:p>
          <a:p>
            <a:endParaRPr lang="nb-NO" dirty="0"/>
          </a:p>
          <a:p>
            <a:r>
              <a:rPr lang="nb-NO" b="1" dirty="0" smtClean="0"/>
              <a:t>Analogier: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Statisk felt fra en magnet eller </a:t>
            </a:r>
            <a:r>
              <a:rPr lang="nb-NO" dirty="0"/>
              <a:t>elektrisk ladning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vs. elektromagnetiske bølger.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Statisk trykk fra en person på bakken vs. akustisk bølge. </a:t>
            </a:r>
          </a:p>
          <a:p>
            <a:endParaRPr lang="nb-NO" dirty="0" smtClean="0"/>
          </a:p>
          <a:p>
            <a:r>
              <a:rPr lang="nb-NO" b="1" dirty="0" smtClean="0"/>
              <a:t>Eksempler</a:t>
            </a:r>
            <a:r>
              <a:rPr lang="nb-NO" dirty="0" smtClean="0"/>
              <a:t> på kilder til gravitasjonsbølger: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Supernova-eksplosjon (ikke-symmetrisk)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To legemer som roterer rundt hverandre. </a:t>
            </a:r>
            <a:br>
              <a:rPr lang="nb-NO" dirty="0" smtClean="0"/>
            </a:br>
            <a:r>
              <a:rPr lang="nb-NO" dirty="0" smtClean="0"/>
              <a:t>Svarte hull, nøytronstjerner, (stjerner, planeter)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Massefluktuasjoner i det tidlige universet.</a:t>
            </a:r>
          </a:p>
          <a:p>
            <a:endParaRPr lang="nb-NO" dirty="0" smtClean="0"/>
          </a:p>
          <a:p>
            <a:r>
              <a:rPr lang="nb-NO" b="1" dirty="0" smtClean="0"/>
              <a:t>Einstein predikterte at gravitasjonsbølger eksisterte i 1916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smtClean="0"/>
              <a:t>Noen år senere trodde han hadde tatt feil. Det tok det tok flere år </a:t>
            </a:r>
            <a:br>
              <a:rPr lang="nb-NO" dirty="0" smtClean="0"/>
            </a:br>
            <a:r>
              <a:rPr lang="nb-NO" dirty="0" smtClean="0"/>
              <a:t>før han skjønte at dette likevel stemte.</a:t>
            </a:r>
            <a:endParaRPr lang="nb-NO" dirty="0"/>
          </a:p>
        </p:txBody>
      </p:sp>
      <p:grpSp>
        <p:nvGrpSpPr>
          <p:cNvPr id="10" name="Gruppe 9"/>
          <p:cNvGrpSpPr/>
          <p:nvPr/>
        </p:nvGrpSpPr>
        <p:grpSpPr>
          <a:xfrm>
            <a:off x="8059339" y="2577639"/>
            <a:ext cx="1322786" cy="3399865"/>
            <a:chOff x="8335564" y="2491914"/>
            <a:chExt cx="1322786" cy="3399865"/>
          </a:xfrm>
        </p:grpSpPr>
        <p:pic>
          <p:nvPicPr>
            <p:cNvPr id="5" name="Picture 12" descr="E:\Arkiv\TAF\Møter\Grevitasjonsbolger\GravitationalWave_PlusPolarizati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564" y="2865207"/>
              <a:ext cx="1294211" cy="129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E:\Arkiv\TAF\Møter\Grevitasjonsbolger\GravitationalWave_CrossPolarizati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139" y="4597568"/>
              <a:ext cx="1294211" cy="129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Sylinder 8"/>
            <p:cNvSpPr txBox="1"/>
            <p:nvPr/>
          </p:nvSpPr>
          <p:spPr>
            <a:xfrm>
              <a:off x="8447910" y="2491914"/>
              <a:ext cx="1142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/>
                <a:t>Strekking: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1875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To roterende masser strekker rommet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3487419" y="1030514"/>
            <a:ext cx="4964595" cy="4034718"/>
            <a:chOff x="4750756" y="2298700"/>
            <a:chExt cx="4850442" cy="3941946"/>
          </a:xfrm>
        </p:grpSpPr>
        <p:pic>
          <p:nvPicPr>
            <p:cNvPr id="2061" name="Picture 13" descr="E:\Arkiv\TAF\Møter\Grevitasjonsbolger\deformasj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296" y="2298700"/>
              <a:ext cx="4287902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kstSylinder 20"/>
            <p:cNvSpPr txBox="1"/>
            <p:nvPr/>
          </p:nvSpPr>
          <p:spPr>
            <a:xfrm>
              <a:off x="4750756" y="4822373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400" dirty="0" smtClean="0"/>
                <a:t>Laser</a:t>
              </a:r>
              <a:endParaRPr lang="nb-NO" sz="1400" dirty="0"/>
            </a:p>
          </p:txBody>
        </p:sp>
        <p:sp>
          <p:nvSpPr>
            <p:cNvPr id="22" name="TekstSylinder 21"/>
            <p:cNvSpPr txBox="1"/>
            <p:nvPr/>
          </p:nvSpPr>
          <p:spPr>
            <a:xfrm rot="5400000">
              <a:off x="5347663" y="5534308"/>
              <a:ext cx="11048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dirty="0" smtClean="0"/>
                <a:t>Detektor</a:t>
              </a:r>
              <a:endParaRPr lang="nb-NO" sz="1400" dirty="0"/>
            </a:p>
          </p:txBody>
        </p:sp>
      </p:grpSp>
      <p:sp>
        <p:nvSpPr>
          <p:cNvPr id="2" name="TekstSylinder 1"/>
          <p:cNvSpPr txBox="1"/>
          <p:nvPr/>
        </p:nvSpPr>
        <p:spPr>
          <a:xfrm>
            <a:off x="803446" y="1350470"/>
            <a:ext cx="25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To svarte hull langt borte: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803446" y="2435410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Charlie Brown: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803446" y="3613581"/>
            <a:ext cx="164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Interferometer:</a:t>
            </a:r>
            <a:endParaRPr lang="nb-NO" dirty="0"/>
          </a:p>
        </p:txBody>
      </p:sp>
      <p:pic>
        <p:nvPicPr>
          <p:cNvPr id="22529" name="Picture 1" descr="E:\Arkiv\TAF\Møter\Grevitasjonsbolger\gw-waves-wave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81" y="4716421"/>
            <a:ext cx="2553969" cy="19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Gravitasjonsbølger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725015" y="773339"/>
            <a:ext cx="8542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Gravitasjonsbølger </a:t>
            </a:r>
            <a:r>
              <a:rPr lang="nb-NO" u="sng" dirty="0" smtClean="0"/>
              <a:t>kobler veldig svakt</a:t>
            </a:r>
            <a:r>
              <a:rPr lang="nb-NO" dirty="0" smtClean="0"/>
              <a:t> til materie.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De er vanskelige å detektere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De går gjennom alt. Ved å detektere dem kan vi: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b-NO" dirty="0" smtClean="0"/>
              <a:t>se gjennom støv og «mørke tåker», f.eks. inn til galaksekjerner.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b-NO" dirty="0" smtClean="0"/>
              <a:t>se tilbake til det tidlige universet, før det ble transparent for lys.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Deteksjon av gravitasjonsbølger vil kunne fortelle oss noe om hendelser der enorme gravitasjonsfelter er i aksjon. Det vil også kunne gi ny kunnskap om det tidlige universet.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0484" name="Picture 4" descr="https://static1.cosmosmagazine.com/sites/default/files/styles/cosmos_body_column/public/120216_gravwaves_2_0.png?itok=PJMNi_1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8" y="3486150"/>
            <a:ext cx="577526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Hulse</a:t>
            </a:r>
            <a:r>
              <a:rPr lang="nb-NO" dirty="0"/>
              <a:t> og </a:t>
            </a:r>
            <a:r>
              <a:rPr lang="nb-NO" dirty="0" err="1" smtClean="0"/>
              <a:t>Taylor’s</a:t>
            </a:r>
            <a:r>
              <a:rPr lang="nb-NO" dirty="0" smtClean="0"/>
              <a:t> dobbeltstjerne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10690" y="878114"/>
            <a:ext cx="85428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1973: </a:t>
            </a:r>
            <a:r>
              <a:rPr lang="nb-NO" dirty="0" err="1" smtClean="0"/>
              <a:t>Hulse</a:t>
            </a:r>
            <a:r>
              <a:rPr lang="nb-NO" dirty="0" smtClean="0"/>
              <a:t> </a:t>
            </a:r>
            <a:r>
              <a:rPr lang="nb-NO" dirty="0"/>
              <a:t>og Taylor </a:t>
            </a:r>
            <a:r>
              <a:rPr lang="nb-NO" dirty="0" smtClean="0"/>
              <a:t>studerte en pulsar/nøytronstjerne med radioteleskop.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Pulsfrekvens på </a:t>
            </a:r>
            <a:r>
              <a:rPr lang="nb-NO" u="sng" dirty="0"/>
              <a:t>17 pulser/sekund</a:t>
            </a:r>
            <a:r>
              <a:rPr lang="nb-NO" dirty="0"/>
              <a:t> </a:t>
            </a:r>
            <a:r>
              <a:rPr lang="nb-NO" dirty="0" smtClean="0"/>
              <a:t>skyldtes egenrotasjonen til stjerna.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Pulsfrekvensen varierte med en periode på 7.75 timer. </a:t>
            </a:r>
            <a:r>
              <a:rPr lang="nb-NO" dirty="0"/>
              <a:t>D</a:t>
            </a:r>
            <a:r>
              <a:rPr lang="nb-NO" dirty="0" smtClean="0"/>
              <a:t>ette måtte skyldes at pulsaren var i et </a:t>
            </a:r>
            <a:r>
              <a:rPr lang="nb-NO" b="1" dirty="0" smtClean="0"/>
              <a:t>roterende dobbelstjernesystem.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Man kunne beregne følgende: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1.4 solmasser per </a:t>
            </a:r>
            <a:r>
              <a:rPr lang="nb-NO" dirty="0" smtClean="0"/>
              <a:t>stjerne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Omløpstid 7.75 </a:t>
            </a:r>
            <a:r>
              <a:rPr lang="nb-NO" dirty="0" smtClean="0"/>
              <a:t>timer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/>
              <a:t>Banene var elliptiske, slik at separasjonen </a:t>
            </a:r>
            <a:br>
              <a:rPr lang="nb-NO" dirty="0" smtClean="0"/>
            </a:br>
            <a:r>
              <a:rPr lang="nb-NO" dirty="0" smtClean="0"/>
              <a:t>mellom stjernene varierte fra 1.1 </a:t>
            </a:r>
            <a:r>
              <a:rPr lang="nb-NO" dirty="0"/>
              <a:t>til 4.8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soldiametere.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Man oppdaget etter hvert at omløpstiden på ca. </a:t>
            </a:r>
            <a:br>
              <a:rPr lang="nb-NO" dirty="0" smtClean="0"/>
            </a:br>
            <a:r>
              <a:rPr lang="nb-NO" dirty="0" smtClean="0"/>
              <a:t>7.75 timer avtok med 76.5 </a:t>
            </a:r>
            <a:r>
              <a:rPr lang="nb-NO" dirty="0" smtClean="0">
                <a:sym typeface="Symbol"/>
              </a:rPr>
              <a:t>s per år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b="1" dirty="0" smtClean="0">
                <a:solidFill>
                  <a:srgbClr val="FF0000"/>
                </a:solidFill>
              </a:rPr>
              <a:t>Dette stemte svært bra med beregnet </a:t>
            </a:r>
            <a:br>
              <a:rPr lang="nb-NO" b="1" dirty="0" smtClean="0">
                <a:solidFill>
                  <a:srgbClr val="FF0000"/>
                </a:solidFill>
              </a:rPr>
            </a:br>
            <a:r>
              <a:rPr lang="nb-NO" b="1" dirty="0" smtClean="0">
                <a:solidFill>
                  <a:srgbClr val="FF0000"/>
                </a:solidFill>
              </a:rPr>
              <a:t>energitap til utsendte gravitasjonsbølger!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</a:p>
          <a:p>
            <a:endParaRPr lang="nb-NO" dirty="0"/>
          </a:p>
          <a:p>
            <a:r>
              <a:rPr lang="nb-NO" sz="2000" b="1" dirty="0" smtClean="0">
                <a:sym typeface="Symbol"/>
              </a:rPr>
              <a:t>	  Nobelpris i 1993</a:t>
            </a:r>
            <a:endParaRPr lang="nb-NO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9458" name="Picture 2" descr="https://upload.wikimedia.org/wikipedia/commons/thumb/0/04/PSR_B1913%2B16_period_shift_graph.svg/450px-PSR_B1913%2B16_period_shift_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77441"/>
            <a:ext cx="4286250" cy="44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Jordbaserte gravitasjonsbølge-detektorer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4" descr="https://www.ligo.caltech.edu/system/media_files/binaries/180/original/LIGOs_Dual_Detectors.jpg?1431726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609"/>
            <a:ext cx="9897311" cy="24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Sylinder 41"/>
          <p:cNvSpPr txBox="1"/>
          <p:nvPr/>
        </p:nvSpPr>
        <p:spPr>
          <a:xfrm>
            <a:off x="1919386" y="669953"/>
            <a:ext cx="58053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nb-NO" dirty="0"/>
              <a:t>Med 3 eller flere observatorier kan man bestemme </a:t>
            </a:r>
            <a:r>
              <a:rPr lang="nb-NO" dirty="0" smtClean="0"/>
              <a:t>relativt nøyaktig </a:t>
            </a:r>
            <a:r>
              <a:rPr lang="nb-NO" dirty="0"/>
              <a:t>hvor bølgene kommer fra </a:t>
            </a:r>
            <a:r>
              <a:rPr lang="nb-NO" dirty="0" smtClean="0"/>
              <a:t>(ved triangulering</a:t>
            </a:r>
            <a:r>
              <a:rPr lang="nb-NO" dirty="0"/>
              <a:t>). </a:t>
            </a:r>
            <a:endParaRPr lang="nb-NO" dirty="0" smtClean="0"/>
          </a:p>
          <a:p>
            <a:pPr>
              <a:spcBef>
                <a:spcPts val="600"/>
              </a:spcBef>
            </a:pPr>
            <a:r>
              <a:rPr lang="nb-NO" b="1" dirty="0" smtClean="0"/>
              <a:t>To LIGO-interferometre er bygget i USA: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 smtClean="0"/>
              <a:t>LIGO </a:t>
            </a:r>
            <a:r>
              <a:rPr lang="nb-NO" dirty="0" err="1" smtClean="0"/>
              <a:t>Livingston</a:t>
            </a:r>
            <a:r>
              <a:rPr lang="nb-NO" dirty="0" smtClean="0"/>
              <a:t>, Louisiana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 smtClean="0"/>
              <a:t>LIGO </a:t>
            </a:r>
            <a:r>
              <a:rPr lang="nb-NO" dirty="0" err="1" smtClean="0"/>
              <a:t>Hansford</a:t>
            </a:r>
            <a:r>
              <a:rPr lang="nb-NO" dirty="0" smtClean="0"/>
              <a:t>, Washington</a:t>
            </a:r>
          </a:p>
          <a:p>
            <a:pPr>
              <a:spcBef>
                <a:spcPts val="600"/>
              </a:spcBef>
            </a:pPr>
            <a:r>
              <a:rPr lang="nb-NO" b="1" dirty="0" smtClean="0"/>
              <a:t>Planlagt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 smtClean="0"/>
              <a:t>Virgo Pisa, oppgradert 2016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/>
              <a:t>KAGRA </a:t>
            </a:r>
            <a:r>
              <a:rPr lang="nb-NO" dirty="0" smtClean="0"/>
              <a:t>Japan, planlagt i drift 2018</a:t>
            </a:r>
            <a:endParaRPr lang="nb-NO" dirty="0"/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 err="1" smtClean="0"/>
              <a:t>IndIGO</a:t>
            </a:r>
            <a:r>
              <a:rPr lang="nb-NO" dirty="0" smtClean="0"/>
              <a:t> India </a:t>
            </a:r>
            <a:endParaRPr lang="nb-NO" dirty="0"/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nb-NO" dirty="0" smtClean="0"/>
              <a:t>GEO </a:t>
            </a:r>
            <a:r>
              <a:rPr lang="nb-NO" dirty="0"/>
              <a:t>600 </a:t>
            </a:r>
            <a:r>
              <a:rPr lang="nb-NO" dirty="0" err="1" smtClean="0"/>
              <a:t>Hanover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LIGO -interferometrene</a:t>
            </a:r>
            <a:endParaRPr lang="nb-NO" sz="3600" dirty="0"/>
          </a:p>
        </p:txBody>
      </p:sp>
      <p:sp>
        <p:nvSpPr>
          <p:cNvPr id="6" name="Tittel 3"/>
          <p:cNvSpPr txBox="1">
            <a:spLocks/>
          </p:cNvSpPr>
          <p:nvPr/>
        </p:nvSpPr>
        <p:spPr>
          <a:xfrm>
            <a:off x="-1227687" y="1"/>
            <a:ext cx="12360144" cy="1030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nb-NO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5" name="Gruppe 74"/>
          <p:cNvGrpSpPr/>
          <p:nvPr/>
        </p:nvGrpSpPr>
        <p:grpSpPr>
          <a:xfrm>
            <a:off x="68075" y="1436057"/>
            <a:ext cx="7309294" cy="5198003"/>
            <a:chOff x="651735" y="1144801"/>
            <a:chExt cx="7718852" cy="5489260"/>
          </a:xfrm>
        </p:grpSpPr>
        <p:sp>
          <p:nvSpPr>
            <p:cNvPr id="11" name="Rektangel 10"/>
            <p:cNvSpPr/>
            <p:nvPr/>
          </p:nvSpPr>
          <p:spPr>
            <a:xfrm>
              <a:off x="1539648" y="1144801"/>
              <a:ext cx="1918306" cy="5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244" name="Picture 4" descr="https://upload.wikimedia.org/wikipedia/commons/d/d5/Simplified_diagram_of_an_Advanced_LIGO_detector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"/>
            <a:stretch/>
          </p:blipFill>
          <p:spPr bwMode="auto">
            <a:xfrm>
              <a:off x="651735" y="1317796"/>
              <a:ext cx="7495486" cy="500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ktangel 13"/>
            <p:cNvSpPr/>
            <p:nvPr/>
          </p:nvSpPr>
          <p:spPr>
            <a:xfrm>
              <a:off x="651735" y="1411344"/>
              <a:ext cx="2347784" cy="3500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4084237" y="5531309"/>
              <a:ext cx="3264858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/>
            <p:cNvSpPr/>
            <p:nvPr/>
          </p:nvSpPr>
          <p:spPr>
            <a:xfrm>
              <a:off x="4075999" y="1144801"/>
              <a:ext cx="4294588" cy="3500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4 km</a:t>
              </a:r>
              <a:endParaRPr lang="nb-NO" dirty="0"/>
            </a:p>
          </p:txBody>
        </p:sp>
        <p:sp>
          <p:nvSpPr>
            <p:cNvPr id="23" name="Rektangel 22"/>
            <p:cNvSpPr/>
            <p:nvPr/>
          </p:nvSpPr>
          <p:spPr>
            <a:xfrm>
              <a:off x="3569372" y="2531534"/>
              <a:ext cx="377497" cy="782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ktangel 23"/>
            <p:cNvSpPr/>
            <p:nvPr/>
          </p:nvSpPr>
          <p:spPr>
            <a:xfrm rot="5400000">
              <a:off x="5527917" y="4394472"/>
              <a:ext cx="377497" cy="782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TekstSylinder 18"/>
            <p:cNvSpPr txBox="1"/>
            <p:nvPr/>
          </p:nvSpPr>
          <p:spPr>
            <a:xfrm rot="16200000">
              <a:off x="3437643" y="2597491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600" b="1" dirty="0" smtClean="0">
                  <a:solidFill>
                    <a:srgbClr val="C00000"/>
                  </a:solidFill>
                </a:rPr>
                <a:t>4 km</a:t>
              </a:r>
            </a:p>
            <a:p>
              <a:pPr algn="ctr"/>
              <a:r>
                <a:rPr lang="nb-NO" sz="1600" b="1" dirty="0" smtClean="0">
                  <a:solidFill>
                    <a:srgbClr val="C00000"/>
                  </a:solidFill>
                </a:rPr>
                <a:t>300x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5390294" y="4461056"/>
              <a:ext cx="652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>
                  <a:solidFill>
                    <a:srgbClr val="C00000"/>
                  </a:solidFill>
                </a:rPr>
                <a:t>4 km</a:t>
              </a:r>
            </a:p>
            <a:p>
              <a:pPr algn="ctr"/>
              <a:r>
                <a:rPr lang="nb-NO" b="1" dirty="0">
                  <a:solidFill>
                    <a:srgbClr val="C00000"/>
                  </a:solidFill>
                </a:rPr>
                <a:t>300x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4548231" y="5274726"/>
              <a:ext cx="2108886" cy="26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ktangel 29"/>
            <p:cNvSpPr/>
            <p:nvPr/>
          </p:nvSpPr>
          <p:spPr>
            <a:xfrm>
              <a:off x="2233398" y="5736053"/>
              <a:ext cx="766120" cy="26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2431110" y="5963895"/>
              <a:ext cx="766120" cy="164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3569372" y="6057321"/>
              <a:ext cx="1184805" cy="26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ktangel 34"/>
            <p:cNvSpPr/>
            <p:nvPr/>
          </p:nvSpPr>
          <p:spPr>
            <a:xfrm>
              <a:off x="948295" y="5390056"/>
              <a:ext cx="766120" cy="345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kstSylinder 35"/>
            <p:cNvSpPr txBox="1"/>
            <p:nvPr/>
          </p:nvSpPr>
          <p:spPr>
            <a:xfrm>
              <a:off x="2812261" y="6264729"/>
              <a:ext cx="101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rgbClr val="C00000"/>
                  </a:solidFill>
                </a:rPr>
                <a:t>Detektor</a:t>
              </a:r>
              <a:endParaRPr lang="nb-NO" dirty="0">
                <a:solidFill>
                  <a:srgbClr val="C00000"/>
                </a:solidFill>
              </a:endParaRP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2461710" y="4047453"/>
              <a:ext cx="58221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/>
                  </a:solidFill>
                </a:rPr>
                <a:t>Speil</a:t>
              </a:r>
              <a:endParaRPr lang="nb-NO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kstSylinder 38"/>
            <p:cNvSpPr txBox="1"/>
            <p:nvPr/>
          </p:nvSpPr>
          <p:spPr>
            <a:xfrm>
              <a:off x="2461710" y="1436058"/>
              <a:ext cx="58221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/>
                  </a:solidFill>
                </a:rPr>
                <a:t>Speil</a:t>
              </a:r>
              <a:endParaRPr lang="nb-NO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kstSylinder 39"/>
            <p:cNvSpPr txBox="1"/>
            <p:nvPr/>
          </p:nvSpPr>
          <p:spPr>
            <a:xfrm>
              <a:off x="6814571" y="5459682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/>
                  </a:solidFill>
                </a:rPr>
                <a:t>Speil</a:t>
              </a:r>
              <a:endParaRPr lang="nb-NO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kstSylinder 40"/>
            <p:cNvSpPr txBox="1"/>
            <p:nvPr/>
          </p:nvSpPr>
          <p:spPr>
            <a:xfrm>
              <a:off x="4015954" y="5459682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chemeClr val="accent1"/>
                  </a:solidFill>
                </a:rPr>
                <a:t>Speil</a:t>
              </a:r>
              <a:endParaRPr lang="nb-NO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kstSylinder 42"/>
            <p:cNvSpPr txBox="1"/>
            <p:nvPr/>
          </p:nvSpPr>
          <p:spPr>
            <a:xfrm>
              <a:off x="797169" y="5794472"/>
              <a:ext cx="1696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>
                  <a:solidFill>
                    <a:schemeClr val="accent1"/>
                  </a:solidFill>
                </a:rPr>
                <a:t>Resirkulerende speil </a:t>
              </a:r>
              <a:endParaRPr lang="nb-NO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Rett pil 27"/>
            <p:cNvCxnSpPr/>
            <p:nvPr/>
          </p:nvCxnSpPr>
          <p:spPr>
            <a:xfrm flipV="1">
              <a:off x="2342806" y="5525991"/>
              <a:ext cx="240700" cy="310118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tt pil 46"/>
            <p:cNvCxnSpPr/>
            <p:nvPr/>
          </p:nvCxnSpPr>
          <p:spPr>
            <a:xfrm flipV="1">
              <a:off x="2385998" y="5894761"/>
              <a:ext cx="558417" cy="4169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/>
            <p:cNvSpPr/>
            <p:nvPr/>
          </p:nvSpPr>
          <p:spPr>
            <a:xfrm rot="19054028">
              <a:off x="3504594" y="4462546"/>
              <a:ext cx="703820" cy="55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kstSylinder 59"/>
            <p:cNvSpPr txBox="1"/>
            <p:nvPr/>
          </p:nvSpPr>
          <p:spPr>
            <a:xfrm rot="19032027">
              <a:off x="3425844" y="4604515"/>
              <a:ext cx="71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>
                  <a:solidFill>
                    <a:schemeClr val="accent1"/>
                  </a:solidFill>
                </a:rPr>
                <a:t>Splitter</a:t>
              </a:r>
              <a:endParaRPr lang="nb-NO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1" name="Rektangel 60"/>
            <p:cNvSpPr/>
            <p:nvPr/>
          </p:nvSpPr>
          <p:spPr>
            <a:xfrm>
              <a:off x="1907068" y="5274726"/>
              <a:ext cx="524042" cy="26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kstSylinder 61"/>
            <p:cNvSpPr txBox="1"/>
            <p:nvPr/>
          </p:nvSpPr>
          <p:spPr>
            <a:xfrm>
              <a:off x="1818214" y="4917059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>
                  <a:solidFill>
                    <a:schemeClr val="accent3">
                      <a:lumMod val="75000"/>
                    </a:schemeClr>
                  </a:solidFill>
                </a:rPr>
                <a:t>20 W</a:t>
              </a:r>
              <a:endParaRPr lang="nb-NO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4" name="TekstSylinder 63"/>
            <p:cNvSpPr txBox="1"/>
            <p:nvPr/>
          </p:nvSpPr>
          <p:spPr>
            <a:xfrm>
              <a:off x="5388310" y="5238341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>
                  <a:solidFill>
                    <a:schemeClr val="accent3">
                      <a:lumMod val="75000"/>
                    </a:schemeClr>
                  </a:solidFill>
                </a:rPr>
                <a:t>100 kW</a:t>
              </a:r>
              <a:endParaRPr lang="nb-NO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8" name="TekstSylinder 77"/>
            <p:cNvSpPr txBox="1"/>
            <p:nvPr/>
          </p:nvSpPr>
          <p:spPr>
            <a:xfrm>
              <a:off x="2665226" y="4908821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>
                  <a:solidFill>
                    <a:schemeClr val="accent3">
                      <a:lumMod val="75000"/>
                    </a:schemeClr>
                  </a:solidFill>
                </a:rPr>
                <a:t>700 W</a:t>
              </a:r>
              <a:endParaRPr lang="nb-NO" sz="1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TekstSylinder 33"/>
            <p:cNvSpPr txBox="1"/>
            <p:nvPr/>
          </p:nvSpPr>
          <p:spPr>
            <a:xfrm>
              <a:off x="850885" y="529911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rgbClr val="C00000"/>
                  </a:solidFill>
                </a:rPr>
                <a:t>Laser</a:t>
              </a:r>
              <a:endParaRPr lang="nb-NO" dirty="0">
                <a:solidFill>
                  <a:srgbClr val="C00000"/>
                </a:solidFill>
              </a:endParaRPr>
            </a:p>
          </p:txBody>
        </p:sp>
      </p:grpSp>
      <p:sp>
        <p:nvSpPr>
          <p:cNvPr id="58" name="TekstSylinder 57"/>
          <p:cNvSpPr txBox="1"/>
          <p:nvPr/>
        </p:nvSpPr>
        <p:spPr>
          <a:xfrm>
            <a:off x="2340034" y="567358"/>
            <a:ext cx="5173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 smtClean="0"/>
              <a:t>«Dobbelt resirkulert Fabry-Perot </a:t>
            </a:r>
            <a:r>
              <a:rPr lang="nb-NO" sz="1600" dirty="0" err="1" smtClean="0"/>
              <a:t>Michelson</a:t>
            </a:r>
            <a:r>
              <a:rPr lang="nb-NO" sz="1600" dirty="0" smtClean="0"/>
              <a:t>-interferometer»</a:t>
            </a:r>
            <a:endParaRPr lang="nb-NO" sz="1600" dirty="0"/>
          </a:p>
        </p:txBody>
      </p:sp>
      <p:sp>
        <p:nvSpPr>
          <p:cNvPr id="74" name="TekstSylinder 73"/>
          <p:cNvSpPr txBox="1"/>
          <p:nvPr/>
        </p:nvSpPr>
        <p:spPr>
          <a:xfrm>
            <a:off x="4486655" y="1329467"/>
            <a:ext cx="5065799" cy="261610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4 km lange armer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Interferensmåling av lengdeforskjell mellom armene </a:t>
            </a:r>
            <a:endParaRPr lang="nb-NO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Lyset sirkulerer 300x mellom de to speilene i hver arm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Tunge speil med aktiv vibrasjonsdemping reduserer vibrasjonene i bakken med en faktor på 10</a:t>
            </a:r>
            <a:r>
              <a:rPr lang="nb-NO" sz="1600" baseline="30000" dirty="0" smtClean="0"/>
              <a:t>-10 </a:t>
            </a:r>
            <a:endParaRPr lang="nb-NO" sz="16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b="1" dirty="0" smtClean="0"/>
              <a:t>Ekstremt følsomt! </a:t>
            </a:r>
            <a:br>
              <a:rPr lang="nb-NO" sz="1600" b="1" dirty="0" smtClean="0"/>
            </a:br>
            <a:r>
              <a:rPr lang="nb-NO" sz="1600" dirty="0" smtClean="0"/>
              <a:t>Måler endringer mindre enn </a:t>
            </a:r>
            <a:r>
              <a:rPr lang="nb-NO" sz="1600" dirty="0" smtClean="0">
                <a:sym typeface="Symbol"/>
              </a:rPr>
              <a:t> </a:t>
            </a:r>
            <a:r>
              <a:rPr lang="nb-NO" sz="1600" dirty="0">
                <a:sym typeface="Symbol"/>
              </a:rPr>
              <a:t>110 </a:t>
            </a:r>
            <a:r>
              <a:rPr lang="nb-NO" sz="1600" baseline="30000" dirty="0">
                <a:sym typeface="Symbol"/>
              </a:rPr>
              <a:t>-21</a:t>
            </a:r>
            <a:r>
              <a:rPr lang="nb-NO" sz="1600" dirty="0">
                <a:sym typeface="Symbol"/>
              </a:rPr>
              <a:t> </a:t>
            </a:r>
            <a:r>
              <a:rPr lang="nb-NO" sz="1600" dirty="0" smtClean="0">
                <a:sym typeface="Symbol"/>
              </a:rPr>
              <a:t>ganger armenes lengde</a:t>
            </a:r>
            <a:r>
              <a:rPr lang="nb-NO" sz="1600" dirty="0" smtClean="0"/>
              <a:t>.</a:t>
            </a:r>
            <a:r>
              <a:rPr lang="nb-NO" sz="1600" dirty="0" smtClean="0">
                <a:sym typeface="Symbol"/>
              </a:rPr>
              <a:t> </a:t>
            </a:r>
            <a:r>
              <a:rPr lang="nb-NO" sz="1600" dirty="0" smtClean="0">
                <a:sym typeface="Symbol"/>
              </a:rPr>
              <a:t>Det tilsvarer at avstanden </a:t>
            </a:r>
            <a:r>
              <a:rPr lang="nb-NO" sz="1600" dirty="0">
                <a:sym typeface="Symbol"/>
              </a:rPr>
              <a:t>til vår nærmeste stjerne </a:t>
            </a:r>
            <a:r>
              <a:rPr lang="nb-NO" sz="1600" dirty="0" smtClean="0">
                <a:sym typeface="Symbol"/>
              </a:rPr>
              <a:t>endres med en hårsbredd (</a:t>
            </a:r>
            <a:r>
              <a:rPr lang="nb-NO" sz="1600" dirty="0">
                <a:sym typeface="Symbol"/>
              </a:rPr>
              <a:t>40 m </a:t>
            </a:r>
            <a:r>
              <a:rPr lang="nb-NO" sz="1600" dirty="0" smtClean="0">
                <a:sym typeface="Symbol"/>
              </a:rPr>
              <a:t>vs. </a:t>
            </a:r>
            <a:r>
              <a:rPr lang="nb-NO" sz="1600" dirty="0">
                <a:sym typeface="Symbol"/>
              </a:rPr>
              <a:t>4 lysår</a:t>
            </a:r>
            <a:r>
              <a:rPr lang="nb-NO" sz="1600" dirty="0" smtClean="0">
                <a:sym typeface="Symbol"/>
              </a:rPr>
              <a:t>).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8502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Vibrasjonsdemping</a:t>
            </a:r>
            <a:endParaRPr lang="nb-NO" dirty="0"/>
          </a:p>
        </p:txBody>
      </p:sp>
      <p:pic>
        <p:nvPicPr>
          <p:cNvPr id="4" name="Picture 2" descr="https://www.ligo.caltech.edu/system/media_files/binaries/275/original/iLIGO_vs_aLIGO_susp_comparison_w_caption.jpg?14550094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55" y="826631"/>
            <a:ext cx="7065629" cy="60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964546" y="4007224"/>
            <a:ext cx="3419195" cy="2543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1771369" y="5719482"/>
            <a:ext cx="3419196" cy="830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Signalet GW150914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490793" y="3110411"/>
            <a:ext cx="1413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200" b="1" dirty="0" smtClean="0">
                <a:solidFill>
                  <a:schemeClr val="bg1"/>
                </a:solidFill>
              </a:rPr>
              <a:t> 9m parabol, f/0,88</a:t>
            </a:r>
            <a:endParaRPr lang="nb-NO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302" b="1"/>
          <a:stretch/>
        </p:blipFill>
        <p:spPr bwMode="auto">
          <a:xfrm>
            <a:off x="4324048" y="1276439"/>
            <a:ext cx="5580722" cy="49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950134" y="6265084"/>
            <a:ext cx="4664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Lydfil: </a:t>
            </a:r>
            <a:r>
              <a:rPr lang="nb-NO" sz="1200" dirty="0" smtClean="0">
                <a:hlinkClick r:id="rId3"/>
              </a:rPr>
              <a:t>https://www.ligo.caltech.edu/video/ligo20160211v2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-1" y="1276439"/>
            <a:ext cx="4346901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Signalene stemmer svært bra med </a:t>
            </a:r>
            <a:r>
              <a:rPr lang="nb-NO" sz="1600" dirty="0" smtClean="0"/>
              <a:t>beregninger for to svarte hull med 29 og </a:t>
            </a:r>
            <a:r>
              <a:rPr lang="nb-NO" sz="1600" dirty="0"/>
              <a:t>36 </a:t>
            </a:r>
            <a:r>
              <a:rPr lang="nb-NO" sz="1600" dirty="0" smtClean="0"/>
              <a:t>solmasser</a:t>
            </a:r>
            <a:br>
              <a:rPr lang="nb-NO" sz="1600" dirty="0" smtClean="0"/>
            </a:br>
            <a:r>
              <a:rPr lang="nb-NO" sz="1600" dirty="0" smtClean="0"/>
              <a:t>som kolliderer i en spiralbevegelse, </a:t>
            </a:r>
            <a:r>
              <a:rPr lang="nb-NO" sz="1600" dirty="0"/>
              <a:t>1.3 milliarder lysår </a:t>
            </a:r>
            <a:r>
              <a:rPr lang="nb-NO" sz="1600" dirty="0" smtClean="0"/>
              <a:t>borte.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Et nytt </a:t>
            </a:r>
            <a:r>
              <a:rPr lang="nb-NO" sz="1600" dirty="0"/>
              <a:t>svart hull </a:t>
            </a:r>
            <a:r>
              <a:rPr lang="nb-NO" sz="1600" dirty="0" smtClean="0"/>
              <a:t>med </a:t>
            </a:r>
            <a:r>
              <a:rPr lang="nb-NO" sz="1600" dirty="0"/>
              <a:t>62 </a:t>
            </a:r>
            <a:r>
              <a:rPr lang="nb-NO" sz="1600" dirty="0" smtClean="0"/>
              <a:t>solmasser ble dannet. </a:t>
            </a:r>
            <a:endParaRPr lang="nb-NO" sz="1600" dirty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C00000"/>
                </a:solidFill>
              </a:rPr>
              <a:t>3 </a:t>
            </a:r>
            <a:r>
              <a:rPr lang="nb-NO" sz="1600" dirty="0">
                <a:solidFill>
                  <a:srgbClr val="C00000"/>
                </a:solidFill>
              </a:rPr>
              <a:t>solmasser </a:t>
            </a:r>
            <a:r>
              <a:rPr lang="nb-NO" sz="1600" dirty="0" smtClean="0">
                <a:solidFill>
                  <a:srgbClr val="C00000"/>
                </a:solidFill>
              </a:rPr>
              <a:t>forsvant som gravitasjons-stråling!</a:t>
            </a:r>
            <a:r>
              <a:rPr lang="nb-NO" sz="1600" dirty="0"/>
              <a:t> </a:t>
            </a:r>
            <a:r>
              <a:rPr lang="nb-NO" sz="1600" dirty="0" smtClean="0"/>
              <a:t>Utsendt effekt var &gt; 50x utstrålingen fra alle stjerner </a:t>
            </a:r>
            <a:r>
              <a:rPr lang="nb-NO" sz="1600" dirty="0"/>
              <a:t>i </a:t>
            </a:r>
            <a:r>
              <a:rPr lang="nb-NO" sz="1600" dirty="0" smtClean="0"/>
              <a:t>det synlige universet.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Det detektert </a:t>
            </a:r>
            <a:r>
              <a:rPr lang="nb-NO" sz="1600" dirty="0" smtClean="0"/>
              <a:t>signalet "sveiper" </a:t>
            </a:r>
            <a:r>
              <a:rPr lang="nb-NO" sz="1600" dirty="0"/>
              <a:t>opp fra 35 </a:t>
            </a:r>
            <a:r>
              <a:rPr lang="nb-NO" sz="1600" dirty="0" smtClean="0"/>
              <a:t>Hz til </a:t>
            </a:r>
            <a:r>
              <a:rPr lang="nb-NO" sz="1600" dirty="0"/>
              <a:t>250 Hz på 20 ms, etter hvert som massene roterer fortere og fortere.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600" dirty="0" smtClean="0"/>
              <a:t>Signalene er svært like </a:t>
            </a:r>
            <a:r>
              <a:rPr lang="nb-NO" sz="1600" dirty="0"/>
              <a:t>på </a:t>
            </a:r>
            <a:r>
              <a:rPr lang="nb-NO" sz="1600" dirty="0" smtClean="0"/>
              <a:t>de to </a:t>
            </a:r>
            <a:r>
              <a:rPr lang="nb-NO" sz="1600" dirty="0"/>
              <a:t>detektorene. 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7 </a:t>
            </a:r>
            <a:r>
              <a:rPr lang="nb-NO" sz="1600" dirty="0"/>
              <a:t>ms </a:t>
            </a:r>
            <a:r>
              <a:rPr lang="nb-NO" sz="1600" dirty="0" smtClean="0"/>
              <a:t>forskjell i forsinkelse forteller </a:t>
            </a:r>
            <a:r>
              <a:rPr lang="nb-NO" sz="1600" dirty="0"/>
              <a:t>noe om </a:t>
            </a:r>
            <a:r>
              <a:rPr lang="nb-NO" sz="1600" dirty="0" smtClean="0"/>
              <a:t>retningen. Amplitudeforskjellen </a:t>
            </a:r>
            <a:r>
              <a:rPr lang="nb-NO" sz="1600" dirty="0" smtClean="0"/>
              <a:t>gir også noe retningsinformasjon.</a:t>
            </a:r>
            <a:endParaRPr lang="nb-NO" sz="1600" dirty="0" smtClean="0"/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9" name="TekstSylinder 8"/>
          <p:cNvSpPr txBox="1"/>
          <p:nvPr/>
        </p:nvSpPr>
        <p:spPr>
          <a:xfrm>
            <a:off x="2345863" y="571500"/>
            <a:ext cx="5208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nb-NO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etektert få dager etter </a:t>
            </a:r>
            <a:r>
              <a:rPr lang="nb-NO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 </a:t>
            </a:r>
            <a:r>
              <a:rPr lang="nb-NO" sz="1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advanced</a:t>
            </a:r>
            <a:r>
              <a:rPr lang="nb-NO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LIGO var tatt i bruk</a:t>
            </a:r>
          </a:p>
        </p:txBody>
      </p:sp>
      <p:pic>
        <p:nvPicPr>
          <p:cNvPr id="3076" name="Picture 4" descr="http://inspirehep.net/record/1421408/files/LALInference_skymap_earthLim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t="7868" r="14182" b="32642"/>
          <a:stretch/>
        </p:blipFill>
        <p:spPr bwMode="auto">
          <a:xfrm>
            <a:off x="1153258" y="5419874"/>
            <a:ext cx="2587464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950134" y="6520189"/>
            <a:ext cx="4888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Publikasjon:</a:t>
            </a:r>
            <a:r>
              <a:rPr lang="nb-NO" sz="1100" dirty="0" smtClean="0"/>
              <a:t> </a:t>
            </a:r>
            <a:r>
              <a:rPr lang="nb-NO" sz="1100" dirty="0">
                <a:hlinkClick r:id="rId5"/>
              </a:rPr>
              <a:t>http://</a:t>
            </a:r>
            <a:r>
              <a:rPr lang="nb-NO" sz="1100" dirty="0" smtClean="0">
                <a:hlinkClick r:id="rId5"/>
              </a:rPr>
              <a:t>journals.aps.org/prl/pdf/10.1103/PhysRevLett.116.061102</a:t>
            </a:r>
            <a:r>
              <a:rPr lang="nb-NO" sz="1100" dirty="0" smtClean="0"/>
              <a:t> 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3352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21185</TotalTime>
  <Words>442</Words>
  <Application>Microsoft Office PowerPoint</Application>
  <PresentationFormat>A4 (210 x 297 mm)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Office-tema</vt:lpstr>
      <vt:lpstr>Gravitasjonsbølger og  LIGO-detektorene Foredrag for TAF. 23. april 2016, Erlend Rønnekleiv </vt:lpstr>
      <vt:lpstr>Gravitasjon og gravitasjonsbølger</vt:lpstr>
      <vt:lpstr>To roterende masser strekker rommet</vt:lpstr>
      <vt:lpstr>Gravitasjonsbølger</vt:lpstr>
      <vt:lpstr>Hulse og Taylor’s dobbeltstjerne</vt:lpstr>
      <vt:lpstr>Jordbaserte gravitasjonsbølge-detektorer</vt:lpstr>
      <vt:lpstr>LIGO -interferometrene</vt:lpstr>
      <vt:lpstr>Vibrasjonsdemping</vt:lpstr>
      <vt:lpstr>Signalet GW150914</vt:lpstr>
      <vt:lpstr>Gravitasjonsbølge-astronomi </vt:lpstr>
      <vt:lpstr>eLISA: Rombasert interferometer Evolved Laser Interferometer Space Antenna</vt:lpstr>
      <vt:lpstr> EPTA: Gravitasjonsbølgedetektor vha. radioteleskop og pulsarer European Pulsar Timing Array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Radiokilder</dc:title>
  <dc:creator>Erlend</dc:creator>
  <cp:lastModifiedBy>Erlend</cp:lastModifiedBy>
  <cp:revision>203</cp:revision>
  <cp:lastPrinted>2016-08-22T18:22:34Z</cp:lastPrinted>
  <dcterms:created xsi:type="dcterms:W3CDTF">2015-10-25T12:24:46Z</dcterms:created>
  <dcterms:modified xsi:type="dcterms:W3CDTF">2016-08-22T18:30:32Z</dcterms:modified>
</cp:coreProperties>
</file>